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62" autoAdjust="0"/>
  </p:normalViewPr>
  <p:slideViewPr>
    <p:cSldViewPr>
      <p:cViewPr varScale="1">
        <p:scale>
          <a:sx n="105" d="100"/>
          <a:sy n="105" d="100"/>
        </p:scale>
        <p:origin x="-184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10D6D65-925D-40F4-9861-9BD0A303EA3D}" type="datetimeFigureOut">
              <a:rPr lang="zh-TW" altLang="en-US" smtClean="0"/>
              <a:t>2014/11/14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1857EED-1158-40AB-A51D-0504519F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98309"/>
            <a:ext cx="9154504" cy="3693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461192" y="-40683"/>
            <a:ext cx="814960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5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2014</a:t>
            </a:r>
            <a:r>
              <a:rPr lang="zh-TW" altLang="zh-TW" sz="5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年台美智慧</a:t>
            </a:r>
            <a:r>
              <a:rPr lang="zh-TW" altLang="zh-TW" sz="5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電網</a:t>
            </a:r>
            <a:endParaRPr lang="en-US" altLang="zh-TW" sz="5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zh-TW" altLang="zh-TW" sz="5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及</a:t>
            </a:r>
            <a:r>
              <a:rPr lang="zh-TW" altLang="zh-TW" sz="5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商機</a:t>
            </a:r>
            <a:r>
              <a:rPr lang="zh-TW" altLang="zh-TW" sz="5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研討會</a:t>
            </a:r>
            <a:endParaRPr lang="zh-TW" altLang="en-US" sz="5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51520" y="5504748"/>
            <a:ext cx="8568952" cy="1395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3000" b="1" dirty="0"/>
              <a:t>日期</a:t>
            </a:r>
            <a:r>
              <a:rPr lang="zh-TW" altLang="zh-TW" sz="3000" dirty="0"/>
              <a:t>：</a:t>
            </a:r>
            <a:r>
              <a:rPr lang="en-US" altLang="zh-TW" sz="3000" b="1" dirty="0"/>
              <a:t>2014/11/19 (</a:t>
            </a:r>
            <a:r>
              <a:rPr lang="zh-TW" altLang="zh-TW" sz="3000" b="1" dirty="0"/>
              <a:t>星期三</a:t>
            </a:r>
            <a:r>
              <a:rPr lang="en-US" altLang="zh-TW" sz="3000" b="1" dirty="0"/>
              <a:t>)  </a:t>
            </a:r>
            <a:r>
              <a:rPr lang="zh-TW" altLang="zh-TW" sz="3000" b="1" dirty="0"/>
              <a:t>時間：</a:t>
            </a:r>
            <a:r>
              <a:rPr lang="en-US" altLang="zh-TW" sz="3000" b="1" dirty="0"/>
              <a:t>13:00-17:30 </a:t>
            </a:r>
            <a:r>
              <a:rPr lang="zh-TW" altLang="zh-TW" sz="3000" dirty="0"/>
              <a:t/>
            </a:r>
            <a:br>
              <a:rPr lang="zh-TW" altLang="zh-TW" sz="3000" dirty="0"/>
            </a:br>
            <a:r>
              <a:rPr lang="zh-TW" altLang="zh-TW" sz="3000" b="1" dirty="0"/>
              <a:t>地點</a:t>
            </a:r>
            <a:r>
              <a:rPr lang="zh-TW" altLang="zh-TW" sz="3000" dirty="0"/>
              <a:t>：</a:t>
            </a:r>
            <a:r>
              <a:rPr lang="zh-TW" altLang="zh-TW" sz="3000" b="1" dirty="0"/>
              <a:t>台北國際會議中心</a:t>
            </a:r>
            <a:r>
              <a:rPr lang="en-US" altLang="zh-TW" sz="3000" b="1" dirty="0"/>
              <a:t>201DE</a:t>
            </a:r>
            <a:r>
              <a:rPr lang="zh-TW" altLang="zh-TW" sz="3000" b="1" dirty="0"/>
              <a:t>會議室 </a:t>
            </a:r>
            <a:endParaRPr lang="zh-TW" alt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52587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2060848"/>
            <a:ext cx="10980712" cy="1470025"/>
          </a:xfrm>
        </p:spPr>
        <p:txBody>
          <a:bodyPr>
            <a:noAutofit/>
          </a:bodyPr>
          <a:lstStyle/>
          <a:p>
            <a:pPr lvl="0"/>
            <a:r>
              <a:rPr lang="en-US" altLang="zh-TW" sz="3000" b="1" dirty="0"/>
              <a:t>2014</a:t>
            </a:r>
            <a:r>
              <a:rPr lang="zh-TW" altLang="zh-TW" sz="3000" b="1" dirty="0"/>
              <a:t>年台美智慧</a:t>
            </a:r>
            <a:r>
              <a:rPr lang="zh-TW" altLang="zh-TW" sz="3000" b="1" dirty="0" smtClean="0"/>
              <a:t>電網及</a:t>
            </a:r>
            <a:r>
              <a:rPr lang="zh-TW" altLang="zh-TW" sz="3000" b="1" dirty="0"/>
              <a:t>商機</a:t>
            </a:r>
            <a:r>
              <a:rPr lang="zh-TW" altLang="zh-TW" sz="3000" b="1" dirty="0" smtClean="0"/>
              <a:t>研討會</a:t>
            </a:r>
            <a:r>
              <a:rPr lang="en-US" altLang="zh-TW" sz="2000" dirty="0"/>
              <a:t> </a:t>
            </a:r>
            <a:r>
              <a:rPr lang="zh-TW" altLang="zh-TW" sz="2000" dirty="0"/>
              <a:t/>
            </a:r>
            <a:br>
              <a:rPr lang="zh-TW" altLang="zh-TW" sz="2000" dirty="0"/>
            </a:br>
            <a:r>
              <a:rPr lang="zh-TW" altLang="zh-TW" sz="1600" b="1" dirty="0"/>
              <a:t>主辦單位</a:t>
            </a:r>
            <a:r>
              <a:rPr lang="zh-TW" altLang="zh-TW" sz="1600" dirty="0"/>
              <a:t>： </a:t>
            </a:r>
            <a:r>
              <a:rPr lang="zh-TW" altLang="en-US" sz="1600" dirty="0"/>
              <a:t>工業技術研究院</a:t>
            </a:r>
            <a:r>
              <a:rPr lang="zh-TW" altLang="zh-TW" sz="1600" dirty="0" smtClean="0"/>
              <a:t>、</a:t>
            </a:r>
            <a:r>
              <a:rPr lang="zh-TW" altLang="zh-TW" sz="1600" dirty="0"/>
              <a:t>經濟部</a:t>
            </a:r>
            <a:r>
              <a:rPr lang="zh-TW" altLang="zh-TW" sz="1600" dirty="0"/>
              <a:t>台美產業合作推動辦公室、美國在台</a:t>
            </a:r>
            <a:r>
              <a:rPr lang="zh-TW" altLang="zh-TW" sz="1600" dirty="0" smtClean="0"/>
              <a:t>協會</a:t>
            </a:r>
            <a:r>
              <a:rPr lang="zh-TW" altLang="en-US" sz="1600" dirty="0" smtClean="0"/>
              <a:t>商務部</a:t>
            </a:r>
            <a:r>
              <a:rPr lang="zh-TW" altLang="zh-TW" sz="1600" dirty="0"/>
              <a:t/>
            </a:r>
            <a:br>
              <a:rPr lang="zh-TW" altLang="zh-TW" sz="1600" dirty="0"/>
            </a:br>
            <a:r>
              <a:rPr lang="zh-TW" altLang="zh-TW" sz="1600" b="1" dirty="0"/>
              <a:t>日期</a:t>
            </a:r>
            <a:r>
              <a:rPr lang="zh-TW" altLang="zh-TW" sz="1600" dirty="0"/>
              <a:t>：</a:t>
            </a:r>
            <a:r>
              <a:rPr lang="en-US" altLang="zh-TW" sz="1600" dirty="0"/>
              <a:t>2014/11/19 (</a:t>
            </a:r>
            <a:r>
              <a:rPr lang="zh-TW" altLang="zh-TW" sz="1600" dirty="0"/>
              <a:t>星期三</a:t>
            </a:r>
            <a:r>
              <a:rPr lang="en-US" altLang="zh-TW" sz="1600" dirty="0"/>
              <a:t>) </a:t>
            </a:r>
            <a:r>
              <a:rPr lang="zh-TW" altLang="en-US" sz="1600" dirty="0" smtClean="0"/>
              <a:t>下午 </a:t>
            </a:r>
            <a:r>
              <a:rPr lang="en-US" altLang="zh-TW" sz="1600" dirty="0" smtClean="0"/>
              <a:t>13:00-17:30</a:t>
            </a:r>
            <a:r>
              <a:rPr lang="zh-TW" altLang="zh-TW" sz="1600" dirty="0"/>
              <a:t/>
            </a:r>
            <a:br>
              <a:rPr lang="zh-TW" altLang="zh-TW" sz="1600" dirty="0"/>
            </a:br>
            <a:r>
              <a:rPr lang="zh-TW" altLang="zh-TW" sz="1600" b="1" dirty="0" smtClean="0"/>
              <a:t>地點</a:t>
            </a:r>
            <a:r>
              <a:rPr lang="zh-TW" altLang="zh-TW" sz="1600" dirty="0"/>
              <a:t>：台北國際會議中心</a:t>
            </a:r>
            <a:r>
              <a:rPr lang="en-US" altLang="zh-TW" sz="1600" dirty="0"/>
              <a:t>201DE</a:t>
            </a:r>
            <a:r>
              <a:rPr lang="zh-TW" altLang="zh-TW" sz="1600" dirty="0"/>
              <a:t>會議室 </a:t>
            </a:r>
            <a:r>
              <a:rPr lang="en-US" altLang="zh-TW" sz="1600" dirty="0"/>
              <a:t>(</a:t>
            </a:r>
            <a:r>
              <a:rPr lang="zh-TW" altLang="zh-TW" sz="1600" dirty="0"/>
              <a:t>台北市信義路五段</a:t>
            </a:r>
            <a:r>
              <a:rPr lang="en-US" altLang="zh-TW" sz="1600" dirty="0"/>
              <a:t>1</a:t>
            </a:r>
            <a:r>
              <a:rPr lang="zh-TW" altLang="zh-TW" sz="1600" dirty="0"/>
              <a:t>號</a:t>
            </a:r>
            <a:r>
              <a:rPr lang="en-US" altLang="zh-TW" sz="1600" dirty="0"/>
              <a:t>2F)</a:t>
            </a:r>
            <a:r>
              <a:rPr lang="zh-TW" altLang="zh-TW" sz="1600" dirty="0"/>
              <a:t/>
            </a:r>
            <a:br>
              <a:rPr lang="zh-TW" altLang="zh-TW" sz="1600" dirty="0"/>
            </a:br>
            <a:r>
              <a:rPr lang="zh-TW" altLang="zh-TW" sz="1600" b="1" dirty="0"/>
              <a:t>宗旨</a:t>
            </a:r>
            <a:r>
              <a:rPr lang="zh-TW" altLang="zh-TW" sz="1600" dirty="0"/>
              <a:t>：台灣智慧</a:t>
            </a:r>
            <a:r>
              <a:rPr lang="zh-TW" altLang="zh-TW" sz="1600" dirty="0" smtClean="0"/>
              <a:t>電網</a:t>
            </a:r>
            <a:r>
              <a:rPr lang="zh-TW" altLang="zh-TW" sz="1600" dirty="0"/>
              <a:t>系統，在產官學研各界的努力與推動下</a:t>
            </a:r>
            <a:r>
              <a:rPr lang="zh-TW" altLang="zh-TW" sz="1600" dirty="0" smtClean="0"/>
              <a:t>，在</a:t>
            </a:r>
            <a:r>
              <a:rPr lang="zh-TW" altLang="zh-TW" sz="1600" dirty="0"/>
              <a:t>電力供應端已奠定</a:t>
            </a:r>
            <a:r>
              <a:rPr lang="zh-TW" altLang="zh-TW" sz="1600" dirty="0" smtClean="0"/>
              <a:t>了良好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/>
              <a:t> </a:t>
            </a:r>
            <a:r>
              <a:rPr lang="en-US" altLang="zh-TW" sz="1600" dirty="0" smtClean="0"/>
              <a:t>            </a:t>
            </a:r>
            <a:r>
              <a:rPr lang="zh-TW" altLang="zh-TW" sz="1600" dirty="0" smtClean="0"/>
              <a:t>的</a:t>
            </a:r>
            <a:r>
              <a:rPr lang="zh-TW" altLang="zh-TW" sz="1600" dirty="0"/>
              <a:t>基礎。本研討會特從電力用戶端</a:t>
            </a:r>
            <a:r>
              <a:rPr lang="zh-TW" altLang="zh-TW" sz="1600" dirty="0" smtClean="0"/>
              <a:t>的角度</a:t>
            </a:r>
            <a:r>
              <a:rPr lang="zh-TW" altLang="zh-TW" sz="1600" dirty="0"/>
              <a:t>出發，邀請台灣與美國的領導廠商</a:t>
            </a:r>
            <a:r>
              <a:rPr lang="zh-TW" altLang="zh-TW" sz="1600" dirty="0" smtClean="0"/>
              <a:t>就電力公司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/>
              <a:t> </a:t>
            </a:r>
            <a:r>
              <a:rPr lang="en-US" altLang="zh-TW" sz="1600" dirty="0" smtClean="0"/>
              <a:t>            </a:t>
            </a:r>
            <a:r>
              <a:rPr lang="zh-TW" altLang="zh-TW" sz="1600" dirty="0" smtClean="0"/>
              <a:t>之</a:t>
            </a:r>
            <a:r>
              <a:rPr lang="zh-TW" altLang="zh-TW" sz="1600" dirty="0"/>
              <a:t>全方位</a:t>
            </a:r>
            <a:r>
              <a:rPr lang="zh-TW" altLang="zh-TW" sz="1600" dirty="0" smtClean="0"/>
              <a:t>電力用戶</a:t>
            </a:r>
            <a:r>
              <a:rPr lang="zh-TW" altLang="zh-TW" sz="1600" dirty="0"/>
              <a:t>電力使用資訊分析，建築物公共設施之雲端即時電力</a:t>
            </a:r>
            <a:r>
              <a:rPr lang="zh-TW" altLang="zh-TW" sz="1600" dirty="0" smtClean="0"/>
              <a:t>數據自動</a:t>
            </a:r>
            <a:r>
              <a:rPr lang="zh-TW" altLang="zh-TW" sz="1600" dirty="0"/>
              <a:t>讀錶</a:t>
            </a:r>
            <a:r>
              <a:rPr lang="zh-TW" altLang="zh-TW" sz="1600" dirty="0" smtClean="0"/>
              <a:t>，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/>
              <a:t> </a:t>
            </a:r>
            <a:r>
              <a:rPr lang="en-US" altLang="zh-TW" sz="1600" dirty="0" smtClean="0"/>
              <a:t>            </a:t>
            </a:r>
            <a:r>
              <a:rPr lang="zh-TW" altLang="zh-TW" sz="1600" dirty="0" smtClean="0"/>
              <a:t>與</a:t>
            </a:r>
            <a:r>
              <a:rPr lang="zh-TW" altLang="zh-TW" sz="1600" dirty="0"/>
              <a:t>即時電力管理監控等議題，提供一個</a:t>
            </a:r>
            <a:r>
              <a:rPr lang="zh-TW" altLang="zh-TW" sz="1600" dirty="0" smtClean="0"/>
              <a:t>與產</a:t>
            </a:r>
            <a:r>
              <a:rPr lang="zh-TW" altLang="zh-TW" sz="1600" dirty="0"/>
              <a:t>官學</a:t>
            </a:r>
            <a:r>
              <a:rPr lang="zh-TW" altLang="zh-TW" sz="1600" dirty="0" smtClean="0"/>
              <a:t>研各界</a:t>
            </a:r>
            <a:r>
              <a:rPr lang="zh-TW" altLang="zh-TW" sz="1600" dirty="0"/>
              <a:t>代表</a:t>
            </a:r>
            <a:r>
              <a:rPr lang="zh-TW" altLang="zh-TW" sz="1600" dirty="0" smtClean="0"/>
              <a:t>進行技術交流與</a:t>
            </a:r>
            <a:r>
              <a:rPr lang="zh-TW" altLang="zh-TW" sz="1600" dirty="0"/>
              <a:t>合作的平台</a:t>
            </a:r>
            <a:r>
              <a:rPr lang="zh-TW" altLang="zh-TW" sz="1600" dirty="0" smtClean="0"/>
              <a:t>。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zh-TW" altLang="en-US" sz="1600" b="1" dirty="0" smtClean="0"/>
              <a:t>費用</a:t>
            </a:r>
            <a:r>
              <a:rPr lang="zh-TW" altLang="zh-TW" sz="1600" dirty="0" smtClean="0"/>
              <a:t>：</a:t>
            </a:r>
            <a:r>
              <a:rPr lang="zh-TW" altLang="en-US" sz="1600" dirty="0" smtClean="0"/>
              <a:t>免費</a:t>
            </a:r>
            <a:r>
              <a:rPr lang="en-US" altLang="zh-TW" sz="2400" dirty="0" smtClean="0"/>
              <a:t>                                 </a:t>
            </a:r>
            <a:br>
              <a:rPr lang="en-US" altLang="zh-TW" sz="2400" dirty="0" smtClean="0"/>
            </a:br>
            <a:r>
              <a:rPr lang="en-US" altLang="zh-TW" sz="2400" dirty="0"/>
              <a:t> </a:t>
            </a:r>
            <a:r>
              <a:rPr lang="en-US" altLang="zh-TW" sz="2400" dirty="0" smtClean="0"/>
              <a:t>                                                   </a:t>
            </a:r>
            <a:r>
              <a:rPr kumimoji="1" lang="zh-TW" altLang="zh-TW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研討會議程表</a:t>
            </a:r>
            <a:r>
              <a: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/>
            </a:r>
            <a:br>
              <a: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</a:br>
            <a:r>
              <a:rPr lang="zh-TW" altLang="zh-TW" sz="1600" dirty="0"/>
              <a:t/>
            </a:r>
            <a:br>
              <a:rPr lang="zh-TW" altLang="zh-TW" sz="1600" dirty="0"/>
            </a:br>
            <a:endParaRPr lang="zh-TW" altLang="en-US" sz="1600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147940"/>
              </p:ext>
            </p:extLst>
          </p:nvPr>
        </p:nvGraphicFramePr>
        <p:xfrm>
          <a:off x="1187624" y="3140968"/>
          <a:ext cx="7008208" cy="35853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6941"/>
                <a:gridCol w="2581166"/>
                <a:gridCol w="3150101"/>
              </a:tblGrid>
              <a:tr h="412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時間 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>
                          <a:effectLst/>
                        </a:rPr>
                        <a:t>議程 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單位 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  <a:tr h="3321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0">
                          <a:effectLst/>
                        </a:rPr>
                        <a:t>13:00-13:30  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報到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All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  <a:tr h="369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0">
                          <a:effectLst/>
                        </a:rPr>
                        <a:t>13:30-13:40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貴賓致詞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經濟部台美產業合作推動辦公室陳聯泰執行長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美國在台協會商務組</a:t>
                      </a:r>
                      <a:r>
                        <a:rPr lang="en-US" sz="1200" kern="100" dirty="0">
                          <a:effectLst/>
                        </a:rPr>
                        <a:t>Henley Jones</a:t>
                      </a:r>
                      <a:r>
                        <a:rPr lang="zh-TW" sz="1200" kern="100" dirty="0">
                          <a:effectLst/>
                        </a:rPr>
                        <a:t>商務官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  <a:tr h="383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0">
                          <a:effectLst/>
                        </a:rPr>
                        <a:t>13:40-14:20 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我國能源國家型計劃中智慧電網主軸的策略與作法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能源國家型計畫智慧電網與先進讀表主軸專案計畫林法正總召集人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  <a:tr h="383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0">
                          <a:effectLst/>
                        </a:rPr>
                        <a:t>14:20-15:00 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從智慧建築整合看電力管理需求與挑戰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中興保全科研本部專案開發部練文旭協理練文旭練文旭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  <a:tr h="383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0">
                          <a:effectLst/>
                        </a:rPr>
                        <a:t>15:00-15:40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電力產業智慧電網創新應用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美商</a:t>
                      </a:r>
                      <a:r>
                        <a:rPr lang="en-US" sz="1200" kern="100" dirty="0">
                          <a:effectLst/>
                        </a:rPr>
                        <a:t>IBM</a:t>
                      </a:r>
                      <a:r>
                        <a:rPr lang="zh-TW" sz="1200" kern="100" dirty="0">
                          <a:effectLst/>
                        </a:rPr>
                        <a:t>公司全球電力能源產業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 err="1">
                          <a:effectLst/>
                        </a:rPr>
                        <a:t>Koichiro</a:t>
                      </a:r>
                      <a:r>
                        <a:rPr lang="en-US" sz="1200" kern="100" dirty="0">
                          <a:effectLst/>
                        </a:rPr>
                        <a:t> Okuda </a:t>
                      </a:r>
                      <a:r>
                        <a:rPr lang="zh-TW" sz="1200" kern="100" dirty="0">
                          <a:effectLst/>
                        </a:rPr>
                        <a:t>開發副總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  <a:tr h="202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0">
                          <a:effectLst/>
                        </a:rPr>
                        <a:t>15:40-16:00 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茶點時間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All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  <a:tr h="383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0">
                          <a:effectLst/>
                        </a:rPr>
                        <a:t>16:00-16:40 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智能電網先進讀錶系統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大同公司智慧電網事業部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林常平總處長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  <a:tr h="383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0">
                          <a:effectLst/>
                        </a:rPr>
                        <a:t>16:40-17:20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物聯網技術在智慧電網與能源效率上的應用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美商</a:t>
                      </a:r>
                      <a:r>
                        <a:rPr lang="en-US" sz="1200" kern="100" dirty="0">
                          <a:effectLst/>
                        </a:rPr>
                        <a:t>Cisco</a:t>
                      </a:r>
                      <a:endParaRPr lang="zh-TW" sz="12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Billy Fung </a:t>
                      </a:r>
                      <a:r>
                        <a:rPr lang="zh-TW" sz="1200" kern="100" dirty="0">
                          <a:effectLst/>
                        </a:rPr>
                        <a:t>資深顧問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  <a:tr h="289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50" kern="0">
                          <a:effectLst/>
                        </a:rPr>
                        <a:t>17:20-17:30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TW" sz="1200" kern="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商機交流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All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17780" marR="177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05642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角度">
  <a:themeElements>
    <a:clrScheme name="角度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角度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角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89</TotalTime>
  <Words>176</Words>
  <Application>Microsoft Office PowerPoint</Application>
  <PresentationFormat>如螢幕大小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角度</vt:lpstr>
      <vt:lpstr>PowerPoint 簡報</vt:lpstr>
      <vt:lpstr>2014年台美智慧電網及商機研討會  主辦單位： 工業技術研究院、經濟部台美產業合作推動辦公室、美國在台協會商務部 日期：2014/11/19 (星期三) 下午 13:00-17:30 地點：台北國際會議中心201DE會議室 (台北市信義路五段1號2F) 宗旨：台灣智慧電網系統，在產官學研各界的努力與推動下，在電力供應端已奠定了良好              的基礎。本研討會特從電力用戶端的角度出發，邀請台灣與美國的領導廠商就電力公司              之全方位電力用戶電力使用資訊分析，建築物公共設施之雲端即時電力數據自動讀錶，              與即時電力管理監控等議題，提供一個與產官學研各界代表進行技術交流與合作的平台。 費用：免費                                                                                      研討會議程表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2014年台美智慧電力聯網系統及商機研討會   主辦單位：經濟部台美產業合作推動辦公室、美國在台協會 日期：2014/11/19 (星期三)  時間：13:00-17:30  地點：台北國際會議中心201DE會議室 (台北市信義路五段1號2F) 宗旨：台灣智慧電力聯網系統，在產官學研各界的努力與推動下，              在電力供應端已奠定了良好的基礎。本研討會特從電力用戶端的              角度出發，邀請台灣與美國的領導廠商就電力公司之全方位電力              用戶電力使用資訊分析，建築物公共設施之雲端即時電力數據自               動讀錶，與即時電力管理監控等議題，提供一個與台灣產官學研               各界代表進行技術交流、討論與合作的平台。</dc:title>
  <dc:creator>何曉雯</dc:creator>
  <cp:lastModifiedBy>何曉雯</cp:lastModifiedBy>
  <cp:revision>15</cp:revision>
  <dcterms:created xsi:type="dcterms:W3CDTF">2014-11-11T09:56:32Z</dcterms:created>
  <dcterms:modified xsi:type="dcterms:W3CDTF">2014-11-14T03:02:16Z</dcterms:modified>
</cp:coreProperties>
</file>